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91" r:id="rId5"/>
    <p:sldId id="292" r:id="rId6"/>
    <p:sldId id="290" r:id="rId7"/>
    <p:sldId id="267" r:id="rId8"/>
    <p:sldId id="262" r:id="rId9"/>
    <p:sldId id="259" r:id="rId10"/>
    <p:sldId id="293" r:id="rId11"/>
    <p:sldId id="260" r:id="rId12"/>
    <p:sldId id="295" r:id="rId13"/>
    <p:sldId id="265" r:id="rId14"/>
    <p:sldId id="274" r:id="rId15"/>
    <p:sldId id="282" r:id="rId16"/>
    <p:sldId id="296" r:id="rId17"/>
    <p:sldId id="298" r:id="rId18"/>
    <p:sldId id="297" r:id="rId19"/>
    <p:sldId id="286" r:id="rId20"/>
    <p:sldId id="258" r:id="rId21"/>
    <p:sldId id="287" r:id="rId22"/>
    <p:sldId id="299" r:id="rId23"/>
    <p:sldId id="300" r:id="rId24"/>
    <p:sldId id="301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1EC8C-AC14-4470-9D1F-5B59A2532EDB}" v="4" dt="2021-04-21T13:49:50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0117F35A-A95F-4A73-8917-6E5E8E1A8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9212" y="6364151"/>
            <a:ext cx="2130159" cy="365125"/>
          </a:xfrm>
        </p:spPr>
        <p:txBody>
          <a:bodyPr/>
          <a:lstStyle>
            <a:lvl1pPr algn="l">
              <a:defRPr/>
            </a:lvl1pPr>
          </a:lstStyle>
          <a:p>
            <a:fld id="{346E30A0-6F34-4096-80B4-B9FC0DDD340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348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99817-E560-4868-BD9D-653C7A954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729" y="1155747"/>
            <a:ext cx="4945626" cy="51229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92344-C234-4045-ACE3-706537121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99389" y="1155746"/>
            <a:ext cx="5101714" cy="51159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2EB81F-D447-417B-8562-B5B488AD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586" y="-169817"/>
            <a:ext cx="8218714" cy="132556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AEF4E5A-7612-479E-94E7-D0C24EC61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2729" y="6357101"/>
            <a:ext cx="2743200" cy="365125"/>
          </a:xfrm>
        </p:spPr>
        <p:txBody>
          <a:bodyPr/>
          <a:lstStyle/>
          <a:p>
            <a:fld id="{346E30A0-6F34-4096-80B4-B9FC0DDD340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23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DCFA-92DE-45C5-8A31-3DD74B52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F2152-54AE-44AB-84DC-667149384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30A0-6F34-4096-80B4-B9FC0DDD340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10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571" y="1788884"/>
            <a:ext cx="9144000" cy="1345476"/>
          </a:xfrm>
        </p:spPr>
        <p:txBody>
          <a:bodyPr anchor="ctr">
            <a:normAutofit/>
          </a:bodyPr>
          <a:lstStyle>
            <a:lvl1pPr algn="l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1" y="3337560"/>
            <a:ext cx="7852229" cy="96012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18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4741E9-77A6-4849-9A7D-5979A87894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E30A0-6F34-4096-80B4-B9FC0DDD340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527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957" y="-230188"/>
            <a:ext cx="80989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212" y="1253330"/>
            <a:ext cx="11391233" cy="5058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9212" y="63118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E30A0-6F34-4096-80B4-B9FC0DDD340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571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6" r:id="rId3"/>
    <p:sldLayoutId id="2147483649" r:id="rId4"/>
    <p:sldLayoutId id="2147483657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dgbes.com" TargetMode="External"/><Relationship Id="rId2" Type="http://schemas.openxmlformats.org/officeDocument/2006/relationships/hyperlink" Target="https://dgbes.com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>
                <a:effectLst/>
                <a:latin typeface="-apple-system"/>
              </a:rPr>
              <a:t>Develop your own Machine Learning tools and workflows with OpendTect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Webinar – 22 April 2021</a:t>
            </a:r>
            <a:br>
              <a:rPr lang="nl-NL"/>
            </a:br>
            <a:r>
              <a:rPr lang="nl-NL"/>
              <a:t>David Markus, Machine Learning Evangelist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050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 b="1">
                <a:solidFill>
                  <a:schemeClr val="accent6"/>
                </a:solidFill>
              </a:rPr>
              <a:t>Development Environment</a:t>
            </a:r>
          </a:p>
          <a:p>
            <a:pPr lvl="1"/>
            <a:r>
              <a:rPr lang="en-US" sz="1600" b="1">
                <a:solidFill>
                  <a:schemeClr val="accent6"/>
                </a:solidFill>
              </a:rPr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/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OpendTect ML Architecture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A388D-5BE7-46EA-A217-D7D3CA72E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87" r="2896" b="5993"/>
          <a:stretch/>
        </p:blipFill>
        <p:spPr>
          <a:xfrm>
            <a:off x="5769671" y="2047758"/>
            <a:ext cx="5239244" cy="31075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E4E6BB-7914-4897-9600-CD1E6FB44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1522" y="3270881"/>
            <a:ext cx="1033104" cy="10331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569BB17-1927-4114-A733-431522A63F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6308" y="4359166"/>
            <a:ext cx="1017894" cy="1017894"/>
          </a:xfrm>
          <a:prstGeom prst="rect">
            <a:avLst/>
          </a:prstGeom>
        </p:spPr>
      </p:pic>
      <p:pic>
        <p:nvPicPr>
          <p:cNvPr id="9" name="Picture 8" descr="A picture containing text, seat&#10;&#10;Description automatically generated">
            <a:extLst>
              <a:ext uri="{FF2B5EF4-FFF2-40B4-BE49-F238E27FC236}">
                <a16:creationId xmlns:a16="http://schemas.microsoft.com/office/drawing/2014/main" id="{9DA06555-5C0B-4B6A-9617-4328FE9F4D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808" y="1480940"/>
            <a:ext cx="1058590" cy="10585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3293E6-E84A-4A8A-8EF0-9602F8D10A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0821" y="2428688"/>
            <a:ext cx="908363" cy="8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 b="1">
                <a:solidFill>
                  <a:schemeClr val="accent6"/>
                </a:solidFill>
              </a:rPr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 b="1">
                <a:solidFill>
                  <a:schemeClr val="accent6"/>
                </a:solidFill>
              </a:rPr>
              <a:t>Keras and Tensorflow</a:t>
            </a:r>
          </a:p>
          <a:p>
            <a:pPr lvl="1"/>
            <a:r>
              <a:rPr lang="en-US" sz="1600"/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16936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 b="1">
                <a:solidFill>
                  <a:schemeClr val="accent6"/>
                </a:solidFill>
              </a:rPr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 b="1">
                <a:solidFill>
                  <a:schemeClr val="accent6"/>
                </a:solidFill>
              </a:rPr>
              <a:t>Keras and Tensorflow</a:t>
            </a:r>
          </a:p>
          <a:p>
            <a:pPr lvl="1"/>
            <a:r>
              <a:rPr lang="en-US" sz="1600"/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/>
              <a:t>Keras is a high-level API</a:t>
            </a:r>
          </a:p>
          <a:p>
            <a:pPr lvl="1"/>
            <a:r>
              <a:rPr lang="en-US" sz="1600"/>
              <a:t>Written in Python</a:t>
            </a:r>
          </a:p>
          <a:p>
            <a:pPr lvl="1"/>
            <a:r>
              <a:rPr lang="en-US" sz="1600"/>
              <a:t>Provides a human-readable interface to Tensorflow</a:t>
            </a:r>
          </a:p>
          <a:p>
            <a:pPr lvl="1"/>
            <a:r>
              <a:rPr lang="en-US" sz="1600"/>
              <a:t>Easy to implement ML algorithms without knowing implementation details</a:t>
            </a:r>
          </a:p>
          <a:p>
            <a:pPr lvl="1"/>
            <a:r>
              <a:rPr lang="en-US" sz="1600"/>
              <a:t>Select distributed or multi-GPU processing</a:t>
            </a:r>
          </a:p>
          <a:p>
            <a:pPr lvl="1"/>
            <a:endParaRPr lang="en-US" sz="1600"/>
          </a:p>
          <a:p>
            <a:r>
              <a:rPr lang="en-US" sz="2000"/>
              <a:t>Tensorflow is a low-level API</a:t>
            </a:r>
          </a:p>
          <a:p>
            <a:pPr lvl="1"/>
            <a:r>
              <a:rPr lang="en-US" sz="1600"/>
              <a:t>Written largely in C/C++ and native GPU</a:t>
            </a:r>
          </a:p>
          <a:p>
            <a:pPr lvl="1"/>
            <a:r>
              <a:rPr lang="en-US" sz="1600"/>
              <a:t>Has API implementations for Python, C, Java, Go, </a:t>
            </a:r>
            <a:r>
              <a:rPr lang="en-US" sz="1600" err="1"/>
              <a:t>etc</a:t>
            </a:r>
            <a:endParaRPr lang="en-US" sz="1600"/>
          </a:p>
          <a:p>
            <a:pPr lvl="1"/>
            <a:r>
              <a:rPr lang="en-US" sz="1600"/>
              <a:t>Provides engineers with performance tweaks by working with low-level functions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EC7F71D-1152-4E75-9853-6BEC072CEE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0354" y="914401"/>
            <a:ext cx="765646" cy="765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47970C-10E7-4600-92CB-E6926AE5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015" y="3330885"/>
            <a:ext cx="765646" cy="765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EF95B8-D7C2-4CE2-BF4A-F16018684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525" y="5100706"/>
            <a:ext cx="4371211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3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1576-80E1-464B-8436-94E88180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96288-54D4-4563-BC00-66C2C2EE9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2" y="936051"/>
            <a:ext cx="11427372" cy="59219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1EEA42-F5BA-45A7-90A1-098F30061D73}"/>
              </a:ext>
            </a:extLst>
          </p:cNvPr>
          <p:cNvSpPr/>
          <p:nvPr/>
        </p:nvSpPr>
        <p:spPr>
          <a:xfrm>
            <a:off x="7449206" y="1560786"/>
            <a:ext cx="4477408" cy="5297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hite, vector graphics, close&#10;&#10;Description automatically generated">
            <a:extLst>
              <a:ext uri="{FF2B5EF4-FFF2-40B4-BE49-F238E27FC236}">
                <a16:creationId xmlns:a16="http://schemas.microsoft.com/office/drawing/2014/main" id="{042B8033-7231-441C-B5AA-91225B352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985" y="1820918"/>
            <a:ext cx="2010102" cy="20101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0E9669-61C1-45AE-BD47-A822A33668B7}"/>
              </a:ext>
            </a:extLst>
          </p:cNvPr>
          <p:cNvCxnSpPr/>
          <p:nvPr/>
        </p:nvCxnSpPr>
        <p:spPr>
          <a:xfrm flipH="1" flipV="1">
            <a:off x="4390697" y="1931276"/>
            <a:ext cx="4351282" cy="87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300B5-26F7-4615-8C67-55369C157381}"/>
              </a:ext>
            </a:extLst>
          </p:cNvPr>
          <p:cNvCxnSpPr>
            <a:cxnSpLocks/>
          </p:cNvCxnSpPr>
          <p:nvPr/>
        </p:nvCxnSpPr>
        <p:spPr>
          <a:xfrm flipV="1">
            <a:off x="7449207" y="3176752"/>
            <a:ext cx="1303778" cy="52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30CFC16-3A74-4DFA-B93A-0861E59C10D8}"/>
              </a:ext>
            </a:extLst>
          </p:cNvPr>
          <p:cNvSpPr/>
          <p:nvPr/>
        </p:nvSpPr>
        <p:spPr>
          <a:xfrm>
            <a:off x="1561967" y="2261615"/>
            <a:ext cx="2748719" cy="1198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042B14-432B-4FD6-8B73-078966EFB257}"/>
              </a:ext>
            </a:extLst>
          </p:cNvPr>
          <p:cNvSpPr/>
          <p:nvPr/>
        </p:nvSpPr>
        <p:spPr>
          <a:xfrm>
            <a:off x="1324302" y="2577662"/>
            <a:ext cx="3160987" cy="5281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OpendTect API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5C8CE5-B554-4540-8C45-85F66CBEBE4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904796" y="2261615"/>
            <a:ext cx="0" cy="316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2DFEF3-D54F-4477-BB8D-36A1FBBB96A8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655379" y="3105807"/>
            <a:ext cx="1249417" cy="3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540CC3-E0A5-45B2-94BF-9C927206B96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904796" y="3105807"/>
            <a:ext cx="1303778" cy="35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38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4803-C872-42B5-A455-62DC27D0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 Training Progress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17BA1-1DE7-4E65-B94D-FEFC4A679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83" y="1572079"/>
            <a:ext cx="8078327" cy="5039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29B39F-A271-421B-845B-BAA5A3AC5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8" y="2658257"/>
            <a:ext cx="3960058" cy="26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9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 b="1">
                <a:solidFill>
                  <a:schemeClr val="accent6"/>
                </a:solidFill>
              </a:rPr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 b="1">
                <a:solidFill>
                  <a:schemeClr val="accent6"/>
                </a:solidFill>
              </a:rPr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49536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 b="1">
                <a:solidFill>
                  <a:schemeClr val="accent6"/>
                </a:solidFill>
              </a:rPr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 b="1">
                <a:solidFill>
                  <a:schemeClr val="accent6"/>
                </a:solidFill>
              </a:rPr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/>
              <a:t>Ecosystem of Python applications</a:t>
            </a:r>
          </a:p>
          <a:p>
            <a:pPr lvl="1"/>
            <a:r>
              <a:rPr lang="en-US" sz="1600"/>
              <a:t>OpendTect &lt;&gt; HDF5 format</a:t>
            </a:r>
          </a:p>
          <a:p>
            <a:pPr lvl="1"/>
            <a:r>
              <a:rPr lang="en-US" sz="1600"/>
              <a:t>Bokeh Server for inter-process services</a:t>
            </a:r>
          </a:p>
          <a:p>
            <a:pPr lvl="1"/>
            <a:r>
              <a:rPr lang="en-US" sz="1600"/>
              <a:t>Keras extensions with OpendTect specific enhancements</a:t>
            </a:r>
          </a:p>
          <a:p>
            <a:pPr lvl="1"/>
            <a:endParaRPr lang="en-US" sz="1600"/>
          </a:p>
          <a:p>
            <a:r>
              <a:rPr lang="en-US" sz="2000"/>
              <a:t>Retrieval of Data/Models from </a:t>
            </a:r>
            <a:r>
              <a:rPr lang="en-US" sz="2000" err="1"/>
              <a:t>OpendTect</a:t>
            </a:r>
            <a:endParaRPr lang="en-US" sz="2000"/>
          </a:p>
          <a:p>
            <a:pPr lvl="1"/>
            <a:r>
              <a:rPr lang="en-US" sz="1600"/>
              <a:t>Database read/write</a:t>
            </a:r>
          </a:p>
          <a:p>
            <a:pPr lvl="1"/>
            <a:r>
              <a:rPr lang="en-US" sz="1600"/>
              <a:t>Model extraction from ML plugin</a:t>
            </a:r>
          </a:p>
          <a:p>
            <a:pPr lvl="1"/>
            <a:r>
              <a:rPr lang="en-US" sz="1600"/>
              <a:t>Model creation, training and application in development environment</a:t>
            </a:r>
          </a:p>
          <a:p>
            <a:pPr lvl="1"/>
            <a:r>
              <a:rPr lang="en-US" sz="1600"/>
              <a:t>Model injection back to ML plugin</a:t>
            </a:r>
          </a:p>
          <a:p>
            <a:pPr lvl="1"/>
            <a:endParaRPr lang="en-US" sz="1600"/>
          </a:p>
          <a:p>
            <a:r>
              <a:rPr lang="en-US" sz="2000"/>
              <a:t>Take advantage of hardware</a:t>
            </a:r>
          </a:p>
          <a:p>
            <a:pPr lvl="1"/>
            <a:r>
              <a:rPr lang="en-US" sz="1600"/>
              <a:t>Models difficult to train, easy to apply</a:t>
            </a:r>
          </a:p>
          <a:p>
            <a:pPr lvl="1"/>
            <a:r>
              <a:rPr lang="en-US" sz="1600"/>
              <a:t>Train on high-end equipped machine</a:t>
            </a:r>
          </a:p>
          <a:p>
            <a:pPr lvl="1"/>
            <a:r>
              <a:rPr lang="en-US" sz="1600"/>
              <a:t>Share and apply on lesser-equipped machines</a:t>
            </a:r>
          </a:p>
          <a:p>
            <a:pPr lvl="1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OpendTect Python API</a:t>
            </a:r>
          </a:p>
        </p:txBody>
      </p:sp>
    </p:spTree>
    <p:extLst>
      <p:ext uri="{BB962C8B-B14F-4D97-AF65-F5344CB8AC3E}">
        <p14:creationId xmlns:p14="http://schemas.microsoft.com/office/powerpoint/2010/main" val="898011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 b="1">
                <a:solidFill>
                  <a:schemeClr val="accent6"/>
                </a:solidFill>
              </a:rPr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 b="1">
                <a:solidFill>
                  <a:schemeClr val="accent6"/>
                </a:solidFill>
              </a:rPr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/>
              <a:t>Common utils</a:t>
            </a:r>
          </a:p>
          <a:p>
            <a:pPr lvl="1"/>
            <a:r>
              <a:rPr lang="en-US" sz="1600"/>
              <a:t>Logging (information logs)</a:t>
            </a:r>
          </a:p>
          <a:p>
            <a:pPr lvl="1"/>
            <a:r>
              <a:rPr lang="en-US" sz="1600"/>
              <a:t>Attach to OpendTect binaries</a:t>
            </a:r>
          </a:p>
          <a:p>
            <a:pPr lvl="1"/>
            <a:endParaRPr lang="en-US" sz="1600"/>
          </a:p>
          <a:p>
            <a:r>
              <a:rPr lang="en-US" sz="2000"/>
              <a:t>OpendTect data access</a:t>
            </a:r>
          </a:p>
          <a:p>
            <a:pPr lvl="1"/>
            <a:r>
              <a:rPr lang="en-US" sz="1600" err="1"/>
              <a:t>dbman</a:t>
            </a:r>
            <a:r>
              <a:rPr lang="en-US" sz="1600"/>
              <a:t> - database</a:t>
            </a:r>
          </a:p>
          <a:p>
            <a:pPr lvl="1"/>
            <a:r>
              <a:rPr lang="en-US" sz="1600" err="1"/>
              <a:t>wellman</a:t>
            </a:r>
            <a:r>
              <a:rPr lang="en-US" sz="1600"/>
              <a:t> – well data specific</a:t>
            </a:r>
          </a:p>
          <a:p>
            <a:pPr lvl="1"/>
            <a:r>
              <a:rPr lang="en-US" sz="1600"/>
              <a:t>browse_hdf5_seis &amp; </a:t>
            </a:r>
            <a:r>
              <a:rPr lang="en-US" sz="1600" err="1"/>
              <a:t>volpreload</a:t>
            </a:r>
            <a:r>
              <a:rPr lang="en-US" sz="1600"/>
              <a:t> – volume data specific</a:t>
            </a:r>
          </a:p>
          <a:p>
            <a:pPr lvl="1"/>
            <a:r>
              <a:rPr lang="en-US" sz="1600"/>
              <a:t>Other hdf5 wrappers for attributes, </a:t>
            </a:r>
            <a:r>
              <a:rPr lang="en-US" sz="1600" err="1"/>
              <a:t>etc</a:t>
            </a:r>
            <a:endParaRPr lang="en-US" sz="1600"/>
          </a:p>
          <a:p>
            <a:pPr lvl="1"/>
            <a:endParaRPr lang="en-US" sz="1600"/>
          </a:p>
          <a:p>
            <a:r>
              <a:rPr lang="en-US" sz="2000"/>
              <a:t>OpendTect-OS integration</a:t>
            </a:r>
          </a:p>
          <a:p>
            <a:pPr lvl="1"/>
            <a:r>
              <a:rPr lang="en-US" sz="1600"/>
              <a:t>Wrap subprocess module to execute commands</a:t>
            </a:r>
          </a:p>
          <a:p>
            <a:pPr lvl="1"/>
            <a:endParaRPr lang="en-US" sz="1600"/>
          </a:p>
          <a:p>
            <a:r>
              <a:rPr lang="en-US" sz="2000"/>
              <a:t>Other utils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odpy</a:t>
            </a:r>
            <a:r>
              <a:rPr lang="en-US"/>
              <a:t> Package: Generic Tools</a:t>
            </a:r>
          </a:p>
        </p:txBody>
      </p:sp>
    </p:spTree>
    <p:extLst>
      <p:ext uri="{BB962C8B-B14F-4D97-AF65-F5344CB8AC3E}">
        <p14:creationId xmlns:p14="http://schemas.microsoft.com/office/powerpoint/2010/main" val="237520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 b="1">
                <a:solidFill>
                  <a:schemeClr val="accent6"/>
                </a:solidFill>
              </a:rPr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 b="1">
                <a:solidFill>
                  <a:schemeClr val="accent6"/>
                </a:solidFill>
              </a:rPr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/>
              <a:t>ML Data and Model I/O</a:t>
            </a:r>
          </a:p>
          <a:p>
            <a:pPr lvl="1"/>
            <a:r>
              <a:rPr lang="en-US" sz="1600"/>
              <a:t>Direct access to models and data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Keras and Scikit-Learn wrappers</a:t>
            </a:r>
          </a:p>
          <a:p>
            <a:pPr lvl="1"/>
            <a:r>
              <a:rPr lang="en-US" sz="1600"/>
              <a:t>Model building, training, application external to OpendTect</a:t>
            </a:r>
          </a:p>
          <a:p>
            <a:pPr marL="457200" lvl="1" indent="0">
              <a:buNone/>
            </a:pPr>
            <a:endParaRPr lang="en-US" sz="1600"/>
          </a:p>
          <a:p>
            <a:r>
              <a:rPr lang="en-US" sz="2000"/>
              <a:t>ML Model Application</a:t>
            </a:r>
          </a:p>
          <a:p>
            <a:pPr lvl="1"/>
            <a:r>
              <a:rPr lang="en-US" sz="1600"/>
              <a:t>Directly access data in OpendTect database</a:t>
            </a:r>
          </a:p>
          <a:p>
            <a:pPr lvl="1"/>
            <a:r>
              <a:rPr lang="en-US" sz="1600"/>
              <a:t>Begin training, apply model</a:t>
            </a:r>
          </a:p>
          <a:p>
            <a:pPr lvl="1"/>
            <a:r>
              <a:rPr lang="en-US" sz="1600"/>
              <a:t>Platform independent</a:t>
            </a:r>
          </a:p>
          <a:p>
            <a:pPr lvl="1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dgbpy</a:t>
            </a:r>
            <a:r>
              <a:rPr lang="en-US"/>
              <a:t> Package: ML Specific Tools</a:t>
            </a:r>
          </a:p>
        </p:txBody>
      </p:sp>
    </p:spTree>
    <p:extLst>
      <p:ext uri="{BB962C8B-B14F-4D97-AF65-F5344CB8AC3E}">
        <p14:creationId xmlns:p14="http://schemas.microsoft.com/office/powerpoint/2010/main" val="3360808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/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/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 b="1">
                <a:solidFill>
                  <a:schemeClr val="accent6"/>
                </a:solidFill>
              </a:rPr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             Live Demo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7127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/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/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87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watching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For more information </a:t>
            </a:r>
            <a:r>
              <a:rPr lang="nl-NL" err="1"/>
              <a:t>visit</a:t>
            </a:r>
            <a:r>
              <a:rPr lang="nl-NL"/>
              <a:t> </a:t>
            </a:r>
            <a:r>
              <a:rPr lang="nl-NL">
                <a:hlinkClick r:id="rId2"/>
              </a:rPr>
              <a:t>dgbes.com </a:t>
            </a:r>
            <a:r>
              <a:rPr lang="nl-NL"/>
              <a:t>or email </a:t>
            </a:r>
            <a:r>
              <a:rPr lang="nl-NL">
                <a:hlinkClick r:id="rId3"/>
              </a:rPr>
              <a:t>info@dgbes.com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0631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/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/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5980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758F74-07ED-4B38-98A7-EFC736B7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E98D6-05FE-4C8F-BAD1-3410F0EE5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560"/>
            <a:ext cx="12192000" cy="600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11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758F74-07ED-4B38-98A7-EFC736B7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1A469-0E91-439B-8980-B864A71C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560"/>
            <a:ext cx="12192000" cy="600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1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758F74-07ED-4B38-98A7-EFC736B7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BAD62-4984-4EC8-97B4-895150B4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560"/>
            <a:ext cx="12192000" cy="600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9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/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/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/>
              <a:t>Free Seismic Interpretation System</a:t>
            </a:r>
          </a:p>
          <a:p>
            <a:pPr lvl="1"/>
            <a:r>
              <a:rPr lang="en-US" sz="1600"/>
              <a:t>2D and 3D seismic</a:t>
            </a:r>
          </a:p>
          <a:p>
            <a:pPr lvl="1"/>
            <a:r>
              <a:rPr lang="en-US" sz="1600"/>
              <a:t>Supported on Linux, Windows, and MacOS</a:t>
            </a:r>
          </a:p>
          <a:p>
            <a:pPr lvl="1"/>
            <a:endParaRPr lang="en-US" sz="1600"/>
          </a:p>
          <a:p>
            <a:r>
              <a:rPr lang="en-US" sz="2000"/>
              <a:t>Free Software Development Platform</a:t>
            </a:r>
          </a:p>
          <a:p>
            <a:pPr lvl="1"/>
            <a:r>
              <a:rPr lang="en-US" sz="1600"/>
              <a:t>Open Source (available on </a:t>
            </a:r>
            <a:r>
              <a:rPr lang="en-US" sz="1600" err="1"/>
              <a:t>Github</a:t>
            </a:r>
            <a:r>
              <a:rPr lang="en-US" sz="1600"/>
              <a:t>)</a:t>
            </a:r>
          </a:p>
          <a:p>
            <a:pPr lvl="1"/>
            <a:r>
              <a:rPr lang="en-US" sz="1600"/>
              <a:t>C++ and Python Environments</a:t>
            </a:r>
          </a:p>
          <a:p>
            <a:pPr lvl="1"/>
            <a:r>
              <a:rPr lang="en-US" sz="1600"/>
              <a:t>Develop your own plugins</a:t>
            </a:r>
          </a:p>
          <a:p>
            <a:pPr lvl="1"/>
            <a:r>
              <a:rPr lang="en-US" sz="1600"/>
              <a:t>Use commercially or share</a:t>
            </a:r>
          </a:p>
          <a:p>
            <a:pPr lvl="1"/>
            <a:endParaRPr lang="en-US" sz="1600"/>
          </a:p>
          <a:p>
            <a:r>
              <a:rPr lang="en-US" sz="2000"/>
              <a:t>Extendable with Commercial Plugins</a:t>
            </a:r>
          </a:p>
          <a:p>
            <a:pPr lvl="1"/>
            <a:r>
              <a:rPr lang="en-US" sz="1600"/>
              <a:t>Closed Source</a:t>
            </a:r>
          </a:p>
          <a:p>
            <a:pPr lvl="1"/>
            <a:r>
              <a:rPr lang="en-US" sz="1600"/>
              <a:t>Multiple Vendors</a:t>
            </a:r>
          </a:p>
          <a:p>
            <a:pPr lvl="1"/>
            <a:endParaRPr lang="en-US" sz="1600"/>
          </a:p>
          <a:p>
            <a:r>
              <a:rPr lang="en-US" sz="2000"/>
              <a:t>Supported by </a:t>
            </a:r>
            <a:r>
              <a:rPr lang="en-US" sz="2000" err="1"/>
              <a:t>dGB</a:t>
            </a:r>
            <a:r>
              <a:rPr lang="en-US" sz="2000"/>
              <a:t> Earth Sciences</a:t>
            </a:r>
          </a:p>
          <a:p>
            <a:pPr lvl="1"/>
            <a:endParaRPr lang="en-US" sz="1600"/>
          </a:p>
          <a:p>
            <a:pPr marL="457200" lvl="1" indent="0">
              <a:buNone/>
            </a:pPr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OpendTect</a:t>
            </a:r>
          </a:p>
        </p:txBody>
      </p:sp>
    </p:spTree>
    <p:extLst>
      <p:ext uri="{BB962C8B-B14F-4D97-AF65-F5344CB8AC3E}">
        <p14:creationId xmlns:p14="http://schemas.microsoft.com/office/powerpoint/2010/main" val="417873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OpendTect Machine Learning Plugin</a:t>
            </a:r>
          </a:p>
          <a:p>
            <a:pPr lvl="1"/>
            <a:r>
              <a:rPr lang="en-US" sz="1600" b="1">
                <a:solidFill>
                  <a:schemeClr val="accent6"/>
                </a:solidFill>
              </a:rPr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/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/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000"/>
              <a:t>We use ML to find and delineate complex relationships and structures in geoscience data sets.</a:t>
            </a:r>
          </a:p>
          <a:p>
            <a:pPr lvl="1"/>
            <a:r>
              <a:rPr lang="en-US" sz="1600"/>
              <a:t>Clustering</a:t>
            </a:r>
          </a:p>
          <a:p>
            <a:pPr lvl="1"/>
            <a:r>
              <a:rPr lang="en-US" sz="1600"/>
              <a:t>Classification</a:t>
            </a:r>
          </a:p>
          <a:p>
            <a:pPr lvl="1"/>
            <a:r>
              <a:rPr lang="en-US" sz="1600"/>
              <a:t>Regression</a:t>
            </a:r>
          </a:p>
          <a:p>
            <a:pPr lvl="1"/>
            <a:endParaRPr lang="en-US" sz="1600"/>
          </a:p>
          <a:p>
            <a:r>
              <a:rPr lang="en-US" sz="2000"/>
              <a:t>Seismic only</a:t>
            </a:r>
          </a:p>
          <a:p>
            <a:pPr lvl="1"/>
            <a:r>
              <a:rPr lang="en-US" sz="1600"/>
              <a:t>Clustering seismic for facies identification,</a:t>
            </a:r>
          </a:p>
          <a:p>
            <a:pPr lvl="1"/>
            <a:r>
              <a:rPr lang="en-US" sz="1600"/>
              <a:t>Imaging Faults</a:t>
            </a:r>
          </a:p>
          <a:p>
            <a:pPr lvl="1"/>
            <a:r>
              <a:rPr lang="en-US" sz="1600"/>
              <a:t>Transforming seismic to broadband, </a:t>
            </a:r>
            <a:r>
              <a:rPr lang="en-US" sz="1600" err="1"/>
              <a:t>etc</a:t>
            </a:r>
            <a:endParaRPr lang="en-US" sz="1600"/>
          </a:p>
          <a:p>
            <a:r>
              <a:rPr lang="en-US" sz="2000"/>
              <a:t>Wells only</a:t>
            </a:r>
          </a:p>
          <a:p>
            <a:pPr lvl="1"/>
            <a:r>
              <a:rPr lang="en-US" sz="1600"/>
              <a:t>Predicting missing logs</a:t>
            </a:r>
          </a:p>
          <a:p>
            <a:pPr lvl="1"/>
            <a:r>
              <a:rPr lang="en-US" sz="1600"/>
              <a:t>Classifying lithology, </a:t>
            </a:r>
            <a:r>
              <a:rPr lang="en-US" sz="1600" err="1"/>
              <a:t>etc</a:t>
            </a:r>
            <a:endParaRPr lang="en-US" sz="1600"/>
          </a:p>
          <a:p>
            <a:pPr lvl="1"/>
            <a:endParaRPr lang="en-US" sz="1600"/>
          </a:p>
          <a:p>
            <a:r>
              <a:rPr lang="en-US" sz="2000"/>
              <a:t>Seismic and Wells</a:t>
            </a:r>
          </a:p>
          <a:p>
            <a:pPr lvl="1"/>
            <a:r>
              <a:rPr lang="en-US" sz="1600"/>
              <a:t>Regression for predicting Rock Properties, </a:t>
            </a:r>
            <a:r>
              <a:rPr lang="en-US" sz="1600" err="1"/>
              <a:t>etc</a:t>
            </a:r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Workflows</a:t>
            </a:r>
          </a:p>
        </p:txBody>
      </p:sp>
    </p:spTree>
    <p:extLst>
      <p:ext uri="{BB962C8B-B14F-4D97-AF65-F5344CB8AC3E}">
        <p14:creationId xmlns:p14="http://schemas.microsoft.com/office/powerpoint/2010/main" val="247192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 b="1">
                <a:solidFill>
                  <a:schemeClr val="accent6"/>
                </a:solidFill>
              </a:rPr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/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/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000"/>
              <a:t>The ML Plugin comes with pre-trained models</a:t>
            </a:r>
          </a:p>
          <a:p>
            <a:pPr lvl="1"/>
            <a:r>
              <a:rPr lang="en-US" sz="1600"/>
              <a:t>U-Net model for identifying faults is a robust pre-trained model that identifies faults based on Fault and Fracture attributes generated from within </a:t>
            </a:r>
            <a:r>
              <a:rPr lang="en-US" sz="1600" err="1"/>
              <a:t>OpendTect</a:t>
            </a:r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marL="457200" lvl="1" indent="0">
              <a:buNone/>
            </a:pPr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Pre-trained models may also be developed and shared within an organization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Pre-Trained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5A744-A20F-44F1-816B-D1B4AFF7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615" y="2593396"/>
            <a:ext cx="2512580" cy="27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5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b="1">
                <a:solidFill>
                  <a:schemeClr val="accent6"/>
                </a:solidFill>
              </a:rPr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 b="1">
                <a:solidFill>
                  <a:schemeClr val="accent6"/>
                </a:solidFill>
              </a:rPr>
              <a:t>Experimentation</a:t>
            </a:r>
          </a:p>
          <a:p>
            <a:r>
              <a:rPr lang="en-US" sz="2000"/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/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/>
              <a:t>Commercial Machine Learning Plugin</a:t>
            </a:r>
          </a:p>
          <a:p>
            <a:pPr lvl="1"/>
            <a:r>
              <a:rPr lang="en-US" sz="1600"/>
              <a:t>Links OpendTect to Python, Tensorflow, Keras, Scikit-Learn and other user-selectable modules</a:t>
            </a:r>
          </a:p>
          <a:p>
            <a:pPr lvl="1"/>
            <a:endParaRPr lang="en-US" sz="1600"/>
          </a:p>
          <a:p>
            <a:r>
              <a:rPr lang="en-US" sz="2000"/>
              <a:t>Speeds up Machine Learning R&amp;D</a:t>
            </a:r>
          </a:p>
          <a:p>
            <a:pPr lvl="1"/>
            <a:r>
              <a:rPr lang="en-US" sz="1600"/>
              <a:t>Data I/O transparent to developer</a:t>
            </a:r>
          </a:p>
          <a:p>
            <a:pPr lvl="1"/>
            <a:r>
              <a:rPr lang="en-US" sz="1600"/>
              <a:t>Access to all workflows in OpendTect</a:t>
            </a:r>
          </a:p>
          <a:p>
            <a:pPr lvl="1"/>
            <a:r>
              <a:rPr lang="en-US" sz="1600"/>
              <a:t>Integrated plugin allows training and application of models directly within OpendTect</a:t>
            </a:r>
          </a:p>
          <a:p>
            <a:pPr lvl="1"/>
            <a:r>
              <a:rPr lang="en-US" sz="1600"/>
              <a:t>External Python development environment allows model creating, training and experimentation in programmatic setting</a:t>
            </a:r>
          </a:p>
          <a:p>
            <a:pPr lvl="1"/>
            <a:r>
              <a:rPr lang="en-US" sz="1600"/>
              <a:t>Full ecosystem of Python open-source modules available to augment development</a:t>
            </a:r>
          </a:p>
          <a:p>
            <a:pPr lvl="1"/>
            <a:r>
              <a:rPr lang="en-US" sz="1600"/>
              <a:t>Create repeatable science with Python notebooks</a:t>
            </a:r>
          </a:p>
          <a:p>
            <a:pPr lvl="1"/>
            <a:r>
              <a:rPr lang="en-US" sz="1600"/>
              <a:t>Share and deploy models within an organization or publicly</a:t>
            </a:r>
          </a:p>
          <a:p>
            <a:pPr lvl="1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Platform</a:t>
            </a:r>
          </a:p>
        </p:txBody>
      </p:sp>
    </p:spTree>
    <p:extLst>
      <p:ext uri="{BB962C8B-B14F-4D97-AF65-F5344CB8AC3E}">
        <p14:creationId xmlns:p14="http://schemas.microsoft.com/office/powerpoint/2010/main" val="268528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E824-3D91-43A8-BEE8-B78D4A78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(in Two Bubbles)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3C2D1-DA18-4764-B102-92FC2407D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t="7217" r="2000" b="12004"/>
          <a:stretch/>
        </p:blipFill>
        <p:spPr>
          <a:xfrm>
            <a:off x="1404044" y="1569228"/>
            <a:ext cx="9670623" cy="4536604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FE7B268-F9EC-4997-A948-CCCFA6449685}"/>
              </a:ext>
            </a:extLst>
          </p:cNvPr>
          <p:cNvCxnSpPr/>
          <p:nvPr/>
        </p:nvCxnSpPr>
        <p:spPr>
          <a:xfrm rot="5400000">
            <a:off x="6288712" y="2548521"/>
            <a:ext cx="2465930" cy="2359742"/>
          </a:xfrm>
          <a:prstGeom prst="bentConnector3">
            <a:avLst/>
          </a:prstGeom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7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0C8EE1-A068-4103-A13D-70ABD752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5B235-304C-4C07-A8CD-5948FDBC7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20" y="1238389"/>
            <a:ext cx="9361714" cy="485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9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63F5-36B0-4FE1-A03A-AA29F53BE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OpendTect Machine Learning Plugin</a:t>
            </a:r>
          </a:p>
          <a:p>
            <a:pPr lvl="1"/>
            <a:r>
              <a:rPr lang="en-US" sz="1600"/>
              <a:t>Workflows</a:t>
            </a:r>
          </a:p>
          <a:p>
            <a:pPr lvl="1"/>
            <a:r>
              <a:rPr lang="en-US" sz="1600"/>
              <a:t>Pre-Trained Models</a:t>
            </a:r>
          </a:p>
          <a:p>
            <a:pPr lvl="1"/>
            <a:r>
              <a:rPr lang="en-US" sz="1600"/>
              <a:t>Experimentation</a:t>
            </a:r>
          </a:p>
          <a:p>
            <a:r>
              <a:rPr lang="en-US" sz="2000" b="1">
                <a:solidFill>
                  <a:schemeClr val="accent6"/>
                </a:solidFill>
              </a:rPr>
              <a:t>Development Environment</a:t>
            </a:r>
          </a:p>
          <a:p>
            <a:pPr lvl="1"/>
            <a:r>
              <a:rPr lang="en-US" sz="1600"/>
              <a:t>Architecture</a:t>
            </a:r>
          </a:p>
          <a:p>
            <a:pPr lvl="1"/>
            <a:r>
              <a:rPr lang="en-US" sz="1600"/>
              <a:t>Keras and Tensorflow</a:t>
            </a:r>
          </a:p>
          <a:p>
            <a:pPr lvl="1"/>
            <a:r>
              <a:rPr lang="en-US" sz="1600"/>
              <a:t>OpendTect API</a:t>
            </a:r>
          </a:p>
          <a:p>
            <a:pPr lvl="1"/>
            <a:r>
              <a:rPr lang="en-US" sz="1600"/>
              <a:t>IDE</a:t>
            </a:r>
          </a:p>
          <a:p>
            <a:pPr lvl="1"/>
            <a:r>
              <a:rPr lang="en-US" sz="1600"/>
              <a:t>Notebooks</a:t>
            </a:r>
          </a:p>
          <a:p>
            <a:r>
              <a:rPr lang="en-US" sz="2000"/>
              <a:t>Putting it all together</a:t>
            </a:r>
          </a:p>
          <a:p>
            <a:pPr lvl="1"/>
            <a:r>
              <a:rPr lang="en-US" sz="1600"/>
              <a:t>Prepare development environment</a:t>
            </a:r>
          </a:p>
          <a:p>
            <a:pPr lvl="1"/>
            <a:r>
              <a:rPr lang="en-US" sz="1600"/>
              <a:t>Launch Python shell</a:t>
            </a:r>
          </a:p>
          <a:p>
            <a:pPr lvl="1"/>
            <a:r>
              <a:rPr lang="en-US" sz="1600"/>
              <a:t>Launch favorite IDE</a:t>
            </a:r>
          </a:p>
          <a:p>
            <a:pPr lvl="1"/>
            <a:r>
              <a:rPr lang="en-US" sz="1600"/>
              <a:t>Create a Notebook</a:t>
            </a:r>
          </a:p>
          <a:p>
            <a:pPr lvl="1"/>
            <a:r>
              <a:rPr lang="en-US" sz="1600"/>
              <a:t>Demonstrate workflow using plugin and notebook together</a:t>
            </a:r>
          </a:p>
          <a:p>
            <a:pPr lvl="1"/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D5909-2A86-4A75-A78A-34CC94DE0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555FD-B244-4852-BC1A-1FC4CC65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72127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5AC41DC6-8DC5-438C-BA74-FF514FCE5416}" vid="{435138A7-76A1-47EF-919C-240DF4C7548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dGB_Master_2021</Template>
  <TotalTime>0</TotalTime>
  <Words>1174</Words>
  <Application>Microsoft Office PowerPoint</Application>
  <PresentationFormat>Widescreen</PresentationFormat>
  <Paragraphs>373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-apple-system</vt:lpstr>
      <vt:lpstr>Arial</vt:lpstr>
      <vt:lpstr>Office Theme</vt:lpstr>
      <vt:lpstr>Develop your own Machine Learning tools and workflows with OpendTect</vt:lpstr>
      <vt:lpstr>Outline</vt:lpstr>
      <vt:lpstr>OpendTect</vt:lpstr>
      <vt:lpstr>Workflows</vt:lpstr>
      <vt:lpstr>Pre-Trained Models</vt:lpstr>
      <vt:lpstr>Machine Learning Platform</vt:lpstr>
      <vt:lpstr>Machine Learning (in Two Bubbles)</vt:lpstr>
      <vt:lpstr>Training Workflow</vt:lpstr>
      <vt:lpstr>Outline</vt:lpstr>
      <vt:lpstr>Outline</vt:lpstr>
      <vt:lpstr>Outline</vt:lpstr>
      <vt:lpstr>Outline</vt:lpstr>
      <vt:lpstr>Building a model</vt:lpstr>
      <vt:lpstr>Monitoring Training Progress</vt:lpstr>
      <vt:lpstr>Outline</vt:lpstr>
      <vt:lpstr>OpendTect Python API</vt:lpstr>
      <vt:lpstr>odpy Package: Generic Tools</vt:lpstr>
      <vt:lpstr>dgbpy Package: ML Specific Tools</vt:lpstr>
      <vt:lpstr>Outline</vt:lpstr>
      <vt:lpstr>Thank you for watching</vt:lpstr>
      <vt:lpstr>Outline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Arjan Burggraaf</dc:creator>
  <cp:lastModifiedBy>Project Sync</cp:lastModifiedBy>
  <cp:revision>1</cp:revision>
  <dcterms:created xsi:type="dcterms:W3CDTF">2021-04-13T04:57:30Z</dcterms:created>
  <dcterms:modified xsi:type="dcterms:W3CDTF">2021-05-19T14:12:13Z</dcterms:modified>
</cp:coreProperties>
</file>